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Playfair Display"/>
      <p:regular r:id="rId26"/>
      <p:bold r:id="rId27"/>
      <p:italic r:id="rId28"/>
      <p:boldItalic r:id="rId29"/>
    </p:embeddedFont>
    <p:embeddedFont>
      <p:font typeface="Lato"/>
      <p:regular r:id="rId30"/>
      <p:bold r:id="rId31"/>
      <p:italic r:id="rId32"/>
      <p:boldItalic r:id="rId33"/>
    </p:embeddedFont>
    <p:embeddedFont>
      <p:font typeface="Montserra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regular.fntdata"/><Relationship Id="rId25" Type="http://schemas.openxmlformats.org/officeDocument/2006/relationships/font" Target="fonts/Raleway-boldItalic.fntdata"/><Relationship Id="rId28" Type="http://schemas.openxmlformats.org/officeDocument/2006/relationships/font" Target="fonts/PlayfairDisplay-italic.fntdata"/><Relationship Id="rId27" Type="http://schemas.openxmlformats.org/officeDocument/2006/relationships/font" Target="fonts/PlayfairDispl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d08eff2840_5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d08eff2840_5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2f8c78ee3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2f8c78ee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2f8c78ee3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d2f8c78ee3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2f8c78ee3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2f8c78ee3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2f8c78ee3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2f8c78ee3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2f8c78ee3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2f8c78ee3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2f8c78ee3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2f8c78ee3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2f8c78ee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2f8c78ee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ce4b8625a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ce4b8625a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08eff284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08eff284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08eff2840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08eff284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2f8c78e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2f8c78e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2f8c78ee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2f8c78ee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d2f8c78ee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d2f8c78ee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2f8c78ee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2f8c78ee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2f8c78ee3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2f8c78ee3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figma.com/proto/2r8s4naVuFJiTSMbHiNkMN/HCI-mid-fi?node-id=74%3A2&amp;scaling=scale-down&amp;page-id=0%3A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title"/>
          </p:nvPr>
        </p:nvSpPr>
        <p:spPr>
          <a:xfrm>
            <a:off x="311700" y="1026450"/>
            <a:ext cx="8520600" cy="10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5200">
                <a:solidFill>
                  <a:schemeClr val="dk2"/>
                </a:solidFill>
                <a:latin typeface="Raleway"/>
                <a:ea typeface="Raleway"/>
                <a:cs typeface="Raleway"/>
                <a:sym typeface="Raleway"/>
              </a:rPr>
              <a:t>HCI Group 5</a:t>
            </a:r>
            <a:endParaRPr sz="5200">
              <a:solidFill>
                <a:schemeClr val="dk2"/>
              </a:solidFill>
              <a:latin typeface="Raleway"/>
              <a:ea typeface="Raleway"/>
              <a:cs typeface="Raleway"/>
              <a:sym typeface="Raleway"/>
            </a:endParaRPr>
          </a:p>
        </p:txBody>
      </p:sp>
      <p:sp>
        <p:nvSpPr>
          <p:cNvPr id="60" name="Google Shape;60;p13"/>
          <p:cNvSpPr txBox="1"/>
          <p:nvPr>
            <p:ph idx="1" type="body"/>
          </p:nvPr>
        </p:nvSpPr>
        <p:spPr>
          <a:xfrm>
            <a:off x="353250" y="3272300"/>
            <a:ext cx="8437500" cy="14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Team Members:</a:t>
            </a:r>
            <a:endParaRPr sz="1200">
              <a:latin typeface="Montserrat"/>
              <a:ea typeface="Montserrat"/>
              <a:cs typeface="Montserrat"/>
              <a:sym typeface="Montserrat"/>
            </a:endParaRPr>
          </a:p>
          <a:p>
            <a:pPr indent="-304800" lvl="0" marL="457200" rtl="0" algn="l">
              <a:lnSpc>
                <a:spcPct val="100000"/>
              </a:lnSpc>
              <a:spcBef>
                <a:spcPts val="1200"/>
              </a:spcBef>
              <a:spcAft>
                <a:spcPts val="0"/>
              </a:spcAft>
              <a:buSzPts val="1200"/>
              <a:buFont typeface="Montserrat"/>
              <a:buChar char="●"/>
            </a:pPr>
            <a:r>
              <a:rPr lang="en" sz="1200">
                <a:latin typeface="Montserrat"/>
                <a:ea typeface="Montserrat"/>
                <a:cs typeface="Montserrat"/>
                <a:sym typeface="Montserrat"/>
              </a:rPr>
              <a:t>Arshad Abbas(2019300)	</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Char char="●"/>
            </a:pPr>
            <a:r>
              <a:rPr lang="en" sz="1200">
                <a:latin typeface="Montserrat"/>
                <a:ea typeface="Montserrat"/>
                <a:cs typeface="Montserrat"/>
                <a:sym typeface="Montserrat"/>
              </a:rPr>
              <a:t>Arihant Singh(2019298)	</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Char char="●"/>
            </a:pPr>
            <a:r>
              <a:rPr lang="en" sz="1200">
                <a:latin typeface="Montserrat"/>
                <a:ea typeface="Montserrat"/>
                <a:cs typeface="Montserrat"/>
                <a:sym typeface="Montserrat"/>
              </a:rPr>
              <a:t>Khushi Agarwal(2019312)	</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Char char="●"/>
            </a:pPr>
            <a:r>
              <a:rPr lang="en" sz="1200">
                <a:latin typeface="Montserrat"/>
                <a:ea typeface="Montserrat"/>
                <a:cs typeface="Montserrat"/>
                <a:sym typeface="Montserrat"/>
              </a:rPr>
              <a:t>Kirti Gautam(2018291)	</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Char char="●"/>
            </a:pPr>
            <a:r>
              <a:rPr lang="en" sz="1200">
                <a:latin typeface="Montserrat"/>
                <a:ea typeface="Montserrat"/>
                <a:cs typeface="Montserrat"/>
                <a:sym typeface="Montserrat"/>
              </a:rPr>
              <a:t>Sudeep Reddy(2019313)</a:t>
            </a:r>
            <a:endParaRPr sz="1200">
              <a:latin typeface="Montserrat"/>
              <a:ea typeface="Montserrat"/>
              <a:cs typeface="Montserrat"/>
              <a:sym typeface="Montserrat"/>
            </a:endParaRPr>
          </a:p>
        </p:txBody>
      </p:sp>
      <p:sp>
        <p:nvSpPr>
          <p:cNvPr id="61" name="Google Shape;61;p13"/>
          <p:cNvSpPr txBox="1"/>
          <p:nvPr/>
        </p:nvSpPr>
        <p:spPr>
          <a:xfrm>
            <a:off x="311700" y="4723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2"/>
                </a:solidFill>
                <a:latin typeface="Raleway"/>
                <a:ea typeface="Raleway"/>
                <a:cs typeface="Raleway"/>
                <a:sym typeface="Raleway"/>
              </a:rPr>
              <a:t>Niran</a:t>
            </a:r>
            <a:endParaRPr sz="2800">
              <a:solidFill>
                <a:schemeClr val="dk2"/>
              </a:solidFill>
            </a:endParaRPr>
          </a:p>
        </p:txBody>
      </p:sp>
      <p:sp>
        <p:nvSpPr>
          <p:cNvPr id="62" name="Google Shape;62;p13"/>
          <p:cNvSpPr txBox="1"/>
          <p:nvPr/>
        </p:nvSpPr>
        <p:spPr>
          <a:xfrm>
            <a:off x="353250" y="2165750"/>
            <a:ext cx="4963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Raleway"/>
                <a:ea typeface="Raleway"/>
                <a:cs typeface="Raleway"/>
                <a:sym typeface="Raleway"/>
              </a:rPr>
              <a:t>Hi</a:t>
            </a:r>
            <a:r>
              <a:rPr lang="en" sz="2000">
                <a:solidFill>
                  <a:schemeClr val="dk2"/>
                </a:solidFill>
                <a:latin typeface="Raleway"/>
                <a:ea typeface="Raleway"/>
                <a:cs typeface="Raleway"/>
                <a:sym typeface="Raleway"/>
              </a:rPr>
              <a:t>-Fidelity Prototype</a:t>
            </a:r>
            <a:endParaRPr sz="2000">
              <a:solidFill>
                <a:schemeClr val="dk2"/>
              </a:solidFill>
              <a:latin typeface="Raleway"/>
              <a:ea typeface="Raleway"/>
              <a:cs typeface="Raleway"/>
              <a:sym typeface="Raleway"/>
            </a:endParaRPr>
          </a:p>
        </p:txBody>
      </p:sp>
      <p:cxnSp>
        <p:nvCxnSpPr>
          <p:cNvPr id="63" name="Google Shape;63;p13"/>
          <p:cNvCxnSpPr/>
          <p:nvPr/>
        </p:nvCxnSpPr>
        <p:spPr>
          <a:xfrm>
            <a:off x="311700" y="2021800"/>
            <a:ext cx="8234100" cy="0"/>
          </a:xfrm>
          <a:prstGeom prst="straightConnector1">
            <a:avLst/>
          </a:prstGeom>
          <a:noFill/>
          <a:ln cap="flat" cmpd="sng" w="28575">
            <a:solidFill>
              <a:schemeClr val="dk1"/>
            </a:solidFill>
            <a:prstDash val="solid"/>
            <a:round/>
            <a:headEnd len="med" w="med" type="none"/>
            <a:tailEnd len="med" w="med" type="none"/>
          </a:ln>
        </p:spPr>
      </p:cxnSp>
      <p:sp>
        <p:nvSpPr>
          <p:cNvPr id="64" name="Google Shape;64;p1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9" name="Google Shape;129;p22"/>
          <p:cNvPicPr preferRelativeResize="0"/>
          <p:nvPr/>
        </p:nvPicPr>
        <p:blipFill>
          <a:blip r:embed="rId3">
            <a:alphaModFix/>
          </a:blip>
          <a:stretch>
            <a:fillRect/>
          </a:stretch>
        </p:blipFill>
        <p:spPr>
          <a:xfrm>
            <a:off x="6461100" y="179325"/>
            <a:ext cx="1420525" cy="4784850"/>
          </a:xfrm>
          <a:prstGeom prst="rect">
            <a:avLst/>
          </a:prstGeom>
          <a:noFill/>
          <a:ln>
            <a:noFill/>
          </a:ln>
        </p:spPr>
      </p:pic>
      <p:sp>
        <p:nvSpPr>
          <p:cNvPr id="130" name="Google Shape;130;p22"/>
          <p:cNvSpPr txBox="1"/>
          <p:nvPr/>
        </p:nvSpPr>
        <p:spPr>
          <a:xfrm>
            <a:off x="327025" y="1184225"/>
            <a:ext cx="5143800" cy="23088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Choose an avatar by clicking on the </a:t>
            </a:r>
            <a:r>
              <a:rPr b="1" lang="en" sz="1200">
                <a:latin typeface="Montserrat"/>
                <a:ea typeface="Montserrat"/>
                <a:cs typeface="Montserrat"/>
                <a:sym typeface="Montserrat"/>
              </a:rPr>
              <a:t>image.</a:t>
            </a:r>
            <a:endParaRPr b="1"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Click </a:t>
            </a:r>
            <a:r>
              <a:rPr b="1" lang="en" sz="1200">
                <a:latin typeface="Montserrat"/>
                <a:ea typeface="Montserrat"/>
                <a:cs typeface="Montserrat"/>
                <a:sym typeface="Montserrat"/>
              </a:rPr>
              <a:t>plus </a:t>
            </a:r>
            <a:r>
              <a:rPr lang="en" sz="1200">
                <a:latin typeface="Montserrat"/>
                <a:ea typeface="Montserrat"/>
                <a:cs typeface="Montserrat"/>
                <a:sym typeface="Montserrat"/>
              </a:rPr>
              <a:t>button.</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Click </a:t>
            </a:r>
            <a:r>
              <a:rPr b="1" lang="en" sz="1200">
                <a:latin typeface="Montserrat"/>
                <a:ea typeface="Montserrat"/>
                <a:cs typeface="Montserrat"/>
                <a:sym typeface="Montserrat"/>
              </a:rPr>
              <a:t>Create Avatar</a:t>
            </a:r>
            <a:r>
              <a:rPr lang="en" sz="1200">
                <a:latin typeface="Montserrat"/>
                <a:ea typeface="Montserrat"/>
                <a:cs typeface="Montserrat"/>
                <a:sym typeface="Montserrat"/>
              </a:rPr>
              <a:t>.</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Add text to </a:t>
            </a:r>
            <a:r>
              <a:rPr b="1" lang="en" sz="1200">
                <a:latin typeface="Montserrat"/>
                <a:ea typeface="Montserrat"/>
                <a:cs typeface="Montserrat"/>
                <a:sym typeface="Montserrat"/>
              </a:rPr>
              <a:t>Add Description</a:t>
            </a:r>
            <a:r>
              <a:rPr lang="en" sz="1200">
                <a:latin typeface="Montserrat"/>
                <a:ea typeface="Montserrat"/>
                <a:cs typeface="Montserrat"/>
                <a:sym typeface="Montserrat"/>
              </a:rPr>
              <a:t>.</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Click </a:t>
            </a:r>
            <a:r>
              <a:rPr b="1" lang="en" sz="1200">
                <a:latin typeface="Montserrat"/>
                <a:ea typeface="Montserrat"/>
                <a:cs typeface="Montserrat"/>
                <a:sym typeface="Montserrat"/>
              </a:rPr>
              <a:t>plus</a:t>
            </a:r>
            <a:r>
              <a:rPr lang="en" sz="1200">
                <a:latin typeface="Montserrat"/>
                <a:ea typeface="Montserrat"/>
                <a:cs typeface="Montserrat"/>
                <a:sym typeface="Montserrat"/>
              </a:rPr>
              <a:t> button.</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Add dialogs by either typing them or clicking the </a:t>
            </a:r>
            <a:r>
              <a:rPr b="1" lang="en" sz="1200">
                <a:latin typeface="Montserrat"/>
                <a:ea typeface="Montserrat"/>
                <a:cs typeface="Montserrat"/>
                <a:sym typeface="Montserrat"/>
              </a:rPr>
              <a:t>speaker </a:t>
            </a:r>
            <a:r>
              <a:rPr lang="en" sz="1200">
                <a:latin typeface="Montserrat"/>
                <a:ea typeface="Montserrat"/>
                <a:cs typeface="Montserrat"/>
                <a:sym typeface="Montserrat"/>
              </a:rPr>
              <a:t>button to add it as a voice message.</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Click </a:t>
            </a:r>
            <a:r>
              <a:rPr b="1" lang="en" sz="1200">
                <a:latin typeface="Montserrat"/>
                <a:ea typeface="Montserrat"/>
                <a:cs typeface="Montserrat"/>
                <a:sym typeface="Montserrat"/>
              </a:rPr>
              <a:t>Next</a:t>
            </a:r>
            <a:endParaRPr b="1" sz="12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6" name="Google Shape;136;p23"/>
          <p:cNvPicPr preferRelativeResize="0"/>
          <p:nvPr/>
        </p:nvPicPr>
        <p:blipFill>
          <a:blip r:embed="rId3">
            <a:alphaModFix/>
          </a:blip>
          <a:stretch>
            <a:fillRect/>
          </a:stretch>
        </p:blipFill>
        <p:spPr>
          <a:xfrm>
            <a:off x="5964675" y="304031"/>
            <a:ext cx="2078225" cy="4499169"/>
          </a:xfrm>
          <a:prstGeom prst="rect">
            <a:avLst/>
          </a:prstGeom>
          <a:noFill/>
          <a:ln>
            <a:noFill/>
          </a:ln>
        </p:spPr>
      </p:pic>
      <p:sp>
        <p:nvSpPr>
          <p:cNvPr id="137" name="Google Shape;137;p23"/>
          <p:cNvSpPr txBox="1"/>
          <p:nvPr/>
        </p:nvSpPr>
        <p:spPr>
          <a:xfrm>
            <a:off x="327025" y="1184225"/>
            <a:ext cx="3654900" cy="14775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Click on the various available presets for the avatars.</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Customise their looks and appearances.</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Lato"/>
              <a:buAutoNum type="arabicPeriod"/>
            </a:pPr>
            <a:r>
              <a:rPr lang="en" sz="1200">
                <a:latin typeface="Montserrat"/>
                <a:ea typeface="Montserrat"/>
                <a:cs typeface="Montserrat"/>
                <a:sym typeface="Montserrat"/>
              </a:rPr>
              <a:t>Click </a:t>
            </a:r>
            <a:r>
              <a:rPr b="1" lang="en" sz="1200">
                <a:latin typeface="Montserrat"/>
                <a:ea typeface="Montserrat"/>
                <a:cs typeface="Montserrat"/>
                <a:sym typeface="Montserrat"/>
              </a:rPr>
              <a:t>Next</a:t>
            </a:r>
            <a:r>
              <a:rPr lang="en" sz="1200">
                <a:latin typeface="Montserrat"/>
                <a:ea typeface="Montserrat"/>
                <a:cs typeface="Montserrat"/>
                <a:sym typeface="Montserrat"/>
              </a:rPr>
              <a:t>.</a:t>
            </a:r>
            <a:endParaRPr sz="12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3" name="Google Shape;143;p24"/>
          <p:cNvPicPr preferRelativeResize="0"/>
          <p:nvPr/>
        </p:nvPicPr>
        <p:blipFill>
          <a:blip r:embed="rId3">
            <a:alphaModFix/>
          </a:blip>
          <a:stretch>
            <a:fillRect/>
          </a:stretch>
        </p:blipFill>
        <p:spPr>
          <a:xfrm>
            <a:off x="5964675" y="304025"/>
            <a:ext cx="2078225" cy="4499169"/>
          </a:xfrm>
          <a:prstGeom prst="rect">
            <a:avLst/>
          </a:prstGeom>
          <a:noFill/>
          <a:ln>
            <a:noFill/>
          </a:ln>
        </p:spPr>
      </p:pic>
      <p:sp>
        <p:nvSpPr>
          <p:cNvPr id="144" name="Google Shape;144;p24"/>
          <p:cNvSpPr txBox="1"/>
          <p:nvPr/>
        </p:nvSpPr>
        <p:spPr>
          <a:xfrm>
            <a:off x="327025" y="1184225"/>
            <a:ext cx="3654900" cy="20319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Click the </a:t>
            </a:r>
            <a:r>
              <a:rPr b="1" lang="en" sz="1200">
                <a:latin typeface="Montserrat"/>
                <a:ea typeface="Montserrat"/>
                <a:cs typeface="Montserrat"/>
                <a:sym typeface="Montserrat"/>
              </a:rPr>
              <a:t>Search button</a:t>
            </a:r>
            <a:r>
              <a:rPr lang="en" sz="1200">
                <a:latin typeface="Montserrat"/>
                <a:ea typeface="Montserrat"/>
                <a:cs typeface="Montserrat"/>
                <a:sym typeface="Montserrat"/>
              </a:rPr>
              <a:t> to search for elements you would like to add.</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You could also upload elements and then select them.</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Then click the </a:t>
            </a:r>
            <a:r>
              <a:rPr b="1" lang="en" sz="1200">
                <a:latin typeface="Montserrat"/>
                <a:ea typeface="Montserrat"/>
                <a:cs typeface="Montserrat"/>
                <a:sym typeface="Montserrat"/>
              </a:rPr>
              <a:t>plus </a:t>
            </a:r>
            <a:r>
              <a:rPr lang="en" sz="1200">
                <a:latin typeface="Montserrat"/>
                <a:ea typeface="Montserrat"/>
                <a:cs typeface="Montserrat"/>
                <a:sym typeface="Montserrat"/>
              </a:rPr>
              <a:t>to add all the elements to the scene.</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Then click </a:t>
            </a:r>
            <a:r>
              <a:rPr b="1" lang="en" sz="1200">
                <a:latin typeface="Montserrat"/>
                <a:ea typeface="Montserrat"/>
                <a:cs typeface="Montserrat"/>
                <a:sym typeface="Montserrat"/>
              </a:rPr>
              <a:t>Next</a:t>
            </a:r>
            <a:r>
              <a:rPr lang="en" sz="1200">
                <a:latin typeface="Montserrat"/>
                <a:ea typeface="Montserrat"/>
                <a:cs typeface="Montserrat"/>
                <a:sym typeface="Montserrat"/>
              </a:rPr>
              <a:t>.</a:t>
            </a:r>
            <a:endParaRPr sz="12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0" name="Google Shape;150;p25"/>
          <p:cNvPicPr preferRelativeResize="0"/>
          <p:nvPr/>
        </p:nvPicPr>
        <p:blipFill>
          <a:blip r:embed="rId3">
            <a:alphaModFix/>
          </a:blip>
          <a:stretch>
            <a:fillRect/>
          </a:stretch>
        </p:blipFill>
        <p:spPr>
          <a:xfrm rot="-5400000">
            <a:off x="5112448" y="-381000"/>
            <a:ext cx="2375855" cy="5143501"/>
          </a:xfrm>
          <a:prstGeom prst="rect">
            <a:avLst/>
          </a:prstGeom>
          <a:noFill/>
          <a:ln>
            <a:noFill/>
          </a:ln>
        </p:spPr>
      </p:pic>
      <p:sp>
        <p:nvSpPr>
          <p:cNvPr id="151" name="Google Shape;151;p25"/>
          <p:cNvSpPr txBox="1"/>
          <p:nvPr/>
        </p:nvSpPr>
        <p:spPr>
          <a:xfrm>
            <a:off x="319000" y="1177600"/>
            <a:ext cx="31998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Add </a:t>
            </a:r>
            <a:r>
              <a:rPr lang="en" sz="1200">
                <a:latin typeface="Montserrat"/>
                <a:ea typeface="Montserrat"/>
                <a:cs typeface="Montserrat"/>
                <a:sym typeface="Montserrat"/>
              </a:rPr>
              <a:t>elements</a:t>
            </a:r>
            <a:r>
              <a:rPr lang="en" sz="1200">
                <a:latin typeface="Montserrat"/>
                <a:ea typeface="Montserrat"/>
                <a:cs typeface="Montserrat"/>
                <a:sym typeface="Montserrat"/>
              </a:rPr>
              <a:t> and avatars selected </a:t>
            </a:r>
            <a:r>
              <a:rPr lang="en" sz="1200">
                <a:latin typeface="Montserrat"/>
                <a:ea typeface="Montserrat"/>
                <a:cs typeface="Montserrat"/>
                <a:sym typeface="Montserrat"/>
              </a:rPr>
              <a:t>previously</a:t>
            </a:r>
            <a:r>
              <a:rPr lang="en" sz="1200">
                <a:latin typeface="Montserrat"/>
                <a:ea typeface="Montserrat"/>
                <a:cs typeface="Montserrat"/>
                <a:sym typeface="Montserrat"/>
              </a:rPr>
              <a:t>.</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Lato"/>
              <a:buAutoNum type="arabicPeriod"/>
            </a:pPr>
            <a:r>
              <a:rPr lang="en" sz="1200">
                <a:latin typeface="Montserrat"/>
                <a:ea typeface="Montserrat"/>
                <a:cs typeface="Montserrat"/>
                <a:sym typeface="Montserrat"/>
              </a:rPr>
              <a:t>Click </a:t>
            </a:r>
            <a:r>
              <a:rPr b="1" lang="en" sz="1200">
                <a:latin typeface="Montserrat"/>
                <a:ea typeface="Montserrat"/>
                <a:cs typeface="Montserrat"/>
                <a:sym typeface="Montserrat"/>
              </a:rPr>
              <a:t>Next </a:t>
            </a:r>
            <a:r>
              <a:rPr lang="en" sz="1200">
                <a:latin typeface="Montserrat"/>
                <a:ea typeface="Montserrat"/>
                <a:cs typeface="Montserrat"/>
                <a:sym typeface="Montserrat"/>
              </a:rPr>
              <a:t>to connect these elements with a path.</a:t>
            </a:r>
            <a:endParaRPr sz="12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7" name="Google Shape;157;p26"/>
          <p:cNvPicPr preferRelativeResize="0"/>
          <p:nvPr/>
        </p:nvPicPr>
        <p:blipFill>
          <a:blip r:embed="rId3">
            <a:alphaModFix/>
          </a:blip>
          <a:stretch>
            <a:fillRect/>
          </a:stretch>
        </p:blipFill>
        <p:spPr>
          <a:xfrm>
            <a:off x="5964675" y="304025"/>
            <a:ext cx="2078225" cy="4499169"/>
          </a:xfrm>
          <a:prstGeom prst="rect">
            <a:avLst/>
          </a:prstGeom>
          <a:noFill/>
          <a:ln>
            <a:noFill/>
          </a:ln>
        </p:spPr>
      </p:pic>
      <p:sp>
        <p:nvSpPr>
          <p:cNvPr id="158" name="Google Shape;158;p26"/>
          <p:cNvSpPr txBox="1"/>
          <p:nvPr/>
        </p:nvSpPr>
        <p:spPr>
          <a:xfrm>
            <a:off x="319000" y="1177600"/>
            <a:ext cx="3654900" cy="9234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Draw a path </a:t>
            </a:r>
            <a:r>
              <a:rPr lang="en" sz="1200">
                <a:latin typeface="Montserrat"/>
                <a:ea typeface="Montserrat"/>
                <a:cs typeface="Montserrat"/>
                <a:sym typeface="Montserrat"/>
              </a:rPr>
              <a:t>on</a:t>
            </a:r>
            <a:r>
              <a:rPr lang="en" sz="1200">
                <a:latin typeface="Montserrat"/>
                <a:ea typeface="Montserrat"/>
                <a:cs typeface="Montserrat"/>
                <a:sym typeface="Montserrat"/>
              </a:rPr>
              <a:t> the map for people to view your Storywalk.</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Lato"/>
              <a:buAutoNum type="arabicPeriod"/>
            </a:pPr>
            <a:r>
              <a:rPr lang="en" sz="1200">
                <a:latin typeface="Montserrat"/>
                <a:ea typeface="Montserrat"/>
                <a:cs typeface="Montserrat"/>
                <a:sym typeface="Montserrat"/>
              </a:rPr>
              <a:t>Click </a:t>
            </a:r>
            <a:r>
              <a:rPr b="1" lang="en" sz="1200">
                <a:latin typeface="Montserrat"/>
                <a:ea typeface="Montserrat"/>
                <a:cs typeface="Montserrat"/>
                <a:sym typeface="Montserrat"/>
              </a:rPr>
              <a:t>Next </a:t>
            </a:r>
            <a:r>
              <a:rPr lang="en" sz="1200">
                <a:latin typeface="Montserrat"/>
                <a:ea typeface="Montserrat"/>
                <a:cs typeface="Montserrat"/>
                <a:sym typeface="Montserrat"/>
              </a:rPr>
              <a:t>to complete storywalk.</a:t>
            </a:r>
            <a:endParaRPr sz="12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4" name="Google Shape;164;p27"/>
          <p:cNvPicPr preferRelativeResize="0"/>
          <p:nvPr/>
        </p:nvPicPr>
        <p:blipFill>
          <a:blip r:embed="rId3">
            <a:alphaModFix/>
          </a:blip>
          <a:stretch>
            <a:fillRect/>
          </a:stretch>
        </p:blipFill>
        <p:spPr>
          <a:xfrm>
            <a:off x="5964675" y="304025"/>
            <a:ext cx="2078225" cy="4499169"/>
          </a:xfrm>
          <a:prstGeom prst="rect">
            <a:avLst/>
          </a:prstGeom>
          <a:noFill/>
          <a:ln>
            <a:noFill/>
          </a:ln>
        </p:spPr>
      </p:pic>
      <p:sp>
        <p:nvSpPr>
          <p:cNvPr id="165" name="Google Shape;165;p27"/>
          <p:cNvSpPr txBox="1"/>
          <p:nvPr/>
        </p:nvSpPr>
        <p:spPr>
          <a:xfrm>
            <a:off x="319000" y="1177600"/>
            <a:ext cx="36549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Click </a:t>
            </a:r>
            <a:r>
              <a:rPr b="1" lang="en" sz="1200">
                <a:latin typeface="Montserrat"/>
                <a:ea typeface="Montserrat"/>
                <a:cs typeface="Montserrat"/>
                <a:sym typeface="Montserrat"/>
              </a:rPr>
              <a:t>Finish</a:t>
            </a:r>
            <a:r>
              <a:rPr lang="en" sz="1200">
                <a:latin typeface="Montserrat"/>
                <a:ea typeface="Montserrat"/>
                <a:cs typeface="Montserrat"/>
                <a:sym typeface="Montserrat"/>
              </a:rPr>
              <a:t> button.</a:t>
            </a:r>
            <a:endParaRPr sz="12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457600" y="1979250"/>
            <a:ext cx="4044300" cy="11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latin typeface="Montserrat"/>
                <a:ea typeface="Montserrat"/>
                <a:cs typeface="Montserrat"/>
                <a:sym typeface="Montserrat"/>
              </a:rPr>
              <a:t>Thank you</a:t>
            </a:r>
            <a:endParaRPr sz="45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265500" y="724200"/>
            <a:ext cx="4045200" cy="59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00">
                <a:latin typeface="Montserrat"/>
                <a:ea typeface="Montserrat"/>
                <a:cs typeface="Montserrat"/>
                <a:sym typeface="Montserrat"/>
              </a:rPr>
              <a:t>Problem Statement:</a:t>
            </a:r>
            <a:endParaRPr sz="2800">
              <a:latin typeface="Montserrat"/>
              <a:ea typeface="Montserrat"/>
              <a:cs typeface="Montserrat"/>
              <a:sym typeface="Montserrat"/>
            </a:endParaRPr>
          </a:p>
        </p:txBody>
      </p:sp>
      <p:sp>
        <p:nvSpPr>
          <p:cNvPr id="70" name="Google Shape;70;p14"/>
          <p:cNvSpPr txBox="1"/>
          <p:nvPr>
            <p:ph idx="2" type="body"/>
          </p:nvPr>
        </p:nvSpPr>
        <p:spPr>
          <a:xfrm>
            <a:off x="369600" y="1442175"/>
            <a:ext cx="3837000" cy="27462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200">
                <a:solidFill>
                  <a:schemeClr val="dk2"/>
                </a:solidFill>
                <a:latin typeface="Montserrat"/>
                <a:ea typeface="Montserrat"/>
                <a:cs typeface="Montserrat"/>
                <a:sym typeface="Montserrat"/>
              </a:rPr>
              <a:t>Our vast history and local traditions are getting lost in today’s fast and urbanised lifestyles. </a:t>
            </a:r>
            <a:endParaRPr sz="1200">
              <a:solidFill>
                <a:schemeClr val="dk2"/>
              </a:solidFill>
              <a:latin typeface="Montserrat"/>
              <a:ea typeface="Montserrat"/>
              <a:cs typeface="Montserrat"/>
              <a:sym typeface="Montserrat"/>
            </a:endParaRPr>
          </a:p>
          <a:p>
            <a:pPr indent="0" lvl="0" marL="0" rtl="0" algn="l">
              <a:lnSpc>
                <a:spcPct val="105000"/>
              </a:lnSpc>
              <a:spcBef>
                <a:spcPts val="1200"/>
              </a:spcBef>
              <a:spcAft>
                <a:spcPts val="0"/>
              </a:spcAft>
              <a:buNone/>
            </a:pPr>
            <a:r>
              <a:rPr lang="en" sz="1200">
                <a:solidFill>
                  <a:schemeClr val="dk2"/>
                </a:solidFill>
                <a:latin typeface="Montserrat"/>
                <a:ea typeface="Montserrat"/>
                <a:cs typeface="Montserrat"/>
                <a:sym typeface="Montserrat"/>
              </a:rPr>
              <a:t>A youngster has little knowledge of the vast history and local traditions of their country as they have no time and interest, this makes them feel uniformed and at loss.</a:t>
            </a:r>
            <a:endParaRPr sz="1200">
              <a:solidFill>
                <a:schemeClr val="dk2"/>
              </a:solidFill>
              <a:latin typeface="Montserrat"/>
              <a:ea typeface="Montserrat"/>
              <a:cs typeface="Montserrat"/>
              <a:sym typeface="Montserrat"/>
            </a:endParaRPr>
          </a:p>
          <a:p>
            <a:pPr indent="0" lvl="0" marL="0" rtl="0" algn="l">
              <a:lnSpc>
                <a:spcPct val="105000"/>
              </a:lnSpc>
              <a:spcBef>
                <a:spcPts val="1200"/>
              </a:spcBef>
              <a:spcAft>
                <a:spcPts val="1200"/>
              </a:spcAft>
              <a:buNone/>
            </a:pPr>
            <a:r>
              <a:rPr lang="en" sz="1200">
                <a:solidFill>
                  <a:schemeClr val="dk2"/>
                </a:solidFill>
                <a:latin typeface="Montserrat"/>
                <a:ea typeface="Montserrat"/>
                <a:cs typeface="Montserrat"/>
                <a:sym typeface="Montserrat"/>
              </a:rPr>
              <a:t>An elderly person has no way to tell the stories they know and have heard about their surrounding through their lives and this makes them feel frustrated and angry.</a:t>
            </a:r>
            <a:endParaRPr sz="1200">
              <a:solidFill>
                <a:schemeClr val="dk2"/>
              </a:solidFill>
              <a:latin typeface="Montserrat"/>
              <a:ea typeface="Montserrat"/>
              <a:cs typeface="Montserrat"/>
              <a:sym typeface="Montserrat"/>
            </a:endParaRPr>
          </a:p>
        </p:txBody>
      </p:sp>
      <p:sp>
        <p:nvSpPr>
          <p:cNvPr id="71" name="Google Shape;71;p14"/>
          <p:cNvSpPr txBox="1"/>
          <p:nvPr>
            <p:ph type="title"/>
          </p:nvPr>
        </p:nvSpPr>
        <p:spPr>
          <a:xfrm>
            <a:off x="4939500" y="393300"/>
            <a:ext cx="4204500" cy="92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00">
                <a:solidFill>
                  <a:schemeClr val="lt1"/>
                </a:solidFill>
                <a:latin typeface="Montserrat"/>
                <a:ea typeface="Montserrat"/>
                <a:cs typeface="Montserrat"/>
                <a:sym typeface="Montserrat"/>
              </a:rPr>
              <a:t>Solution Statement:</a:t>
            </a:r>
            <a:endParaRPr sz="2800">
              <a:solidFill>
                <a:schemeClr val="lt1"/>
              </a:solidFill>
              <a:latin typeface="Montserrat"/>
              <a:ea typeface="Montserrat"/>
              <a:cs typeface="Montserrat"/>
              <a:sym typeface="Montserrat"/>
            </a:endParaRPr>
          </a:p>
        </p:txBody>
      </p:sp>
      <p:sp>
        <p:nvSpPr>
          <p:cNvPr id="72" name="Google Shape;72;p14"/>
          <p:cNvSpPr txBox="1"/>
          <p:nvPr>
            <p:ph idx="1" type="subTitle"/>
          </p:nvPr>
        </p:nvSpPr>
        <p:spPr>
          <a:xfrm>
            <a:off x="4939500" y="1442175"/>
            <a:ext cx="3837000" cy="3049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200">
                <a:latin typeface="Montserrat"/>
                <a:ea typeface="Montserrat"/>
                <a:cs typeface="Montserrat"/>
                <a:sym typeface="Montserrat"/>
              </a:rPr>
              <a:t>Niran will help bridge the gap between the glories of our past and the younger generation’s interest. We have made use of gamification to let people tell the stories they know and let others learn about these. Our aim is to make historical stories, legends and local traditions easily accessible, interactive and bring them to life.</a:t>
            </a:r>
            <a:endParaRPr sz="1200">
              <a:latin typeface="Montserrat"/>
              <a:ea typeface="Montserrat"/>
              <a:cs typeface="Montserrat"/>
              <a:sym typeface="Montserrat"/>
            </a:endParaRPr>
          </a:p>
        </p:txBody>
      </p:sp>
      <p:sp>
        <p:nvSpPr>
          <p:cNvPr id="73" name="Google Shape;73;p1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Task Sequence</a:t>
            </a:r>
            <a:r>
              <a:rPr lang="en">
                <a:latin typeface="Montserrat"/>
                <a:ea typeface="Montserrat"/>
                <a:cs typeface="Montserrat"/>
                <a:sym typeface="Montserrat"/>
              </a:rPr>
              <a:t> </a:t>
            </a:r>
            <a:r>
              <a:rPr b="0" lang="en" sz="2422">
                <a:latin typeface="Montserrat"/>
                <a:ea typeface="Montserrat"/>
                <a:cs typeface="Montserrat"/>
                <a:sym typeface="Montserrat"/>
              </a:rPr>
              <a:t>To create and add a Checkpoint</a:t>
            </a:r>
            <a:r>
              <a:rPr lang="en" sz="2422">
                <a:latin typeface="Montserrat"/>
                <a:ea typeface="Montserrat"/>
                <a:cs typeface="Montserrat"/>
                <a:sym typeface="Montserrat"/>
              </a:rPr>
              <a:t> </a:t>
            </a:r>
            <a:endParaRPr sz="2422">
              <a:latin typeface="Montserrat"/>
              <a:ea typeface="Montserrat"/>
              <a:cs typeface="Montserrat"/>
              <a:sym typeface="Montserrat"/>
            </a:endParaRPr>
          </a:p>
        </p:txBody>
      </p:sp>
      <p:sp>
        <p:nvSpPr>
          <p:cNvPr id="79" name="Google Shape;7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935"/>
              <a:buNone/>
            </a:pPr>
            <a:r>
              <a:rPr b="1" lang="en" sz="1430">
                <a:latin typeface="Montserrat"/>
                <a:ea typeface="Montserrat"/>
                <a:cs typeface="Montserrat"/>
                <a:sym typeface="Montserrat"/>
              </a:rPr>
              <a:t>Step 1 :</a:t>
            </a:r>
            <a:r>
              <a:rPr lang="en" sz="1430">
                <a:latin typeface="Montserrat"/>
                <a:ea typeface="Montserrat"/>
                <a:cs typeface="Montserrat"/>
                <a:sym typeface="Montserrat"/>
              </a:rPr>
              <a:t> Users are welcomed by the homepage. User picks the option to </a:t>
            </a:r>
            <a:r>
              <a:rPr b="1" lang="en" sz="1430">
                <a:latin typeface="Montserrat"/>
                <a:ea typeface="Montserrat"/>
                <a:cs typeface="Montserrat"/>
                <a:sym typeface="Montserrat"/>
              </a:rPr>
              <a:t>create a storywalk</a:t>
            </a:r>
            <a:r>
              <a:rPr lang="en" sz="1430">
                <a:latin typeface="Montserrat"/>
                <a:ea typeface="Montserrat"/>
                <a:cs typeface="Montserrat"/>
                <a:sym typeface="Montserrat"/>
              </a:rPr>
              <a:t>.</a:t>
            </a:r>
            <a:endParaRPr sz="1430">
              <a:latin typeface="Montserrat"/>
              <a:ea typeface="Montserrat"/>
              <a:cs typeface="Montserrat"/>
              <a:sym typeface="Montserrat"/>
            </a:endParaRPr>
          </a:p>
          <a:p>
            <a:pPr indent="0" lvl="0" marL="0" rtl="0" algn="l">
              <a:lnSpc>
                <a:spcPct val="105000"/>
              </a:lnSpc>
              <a:spcBef>
                <a:spcPts val="1200"/>
              </a:spcBef>
              <a:spcAft>
                <a:spcPts val="0"/>
              </a:spcAft>
              <a:buSzPts val="935"/>
              <a:buNone/>
            </a:pPr>
            <a:r>
              <a:rPr b="1" lang="en" sz="1430">
                <a:latin typeface="Montserrat"/>
                <a:ea typeface="Montserrat"/>
                <a:cs typeface="Montserrat"/>
                <a:sym typeface="Montserrat"/>
              </a:rPr>
              <a:t>Step 2 : </a:t>
            </a:r>
            <a:r>
              <a:rPr lang="en" sz="1430">
                <a:latin typeface="Montserrat"/>
                <a:ea typeface="Montserrat"/>
                <a:cs typeface="Montserrat"/>
                <a:sym typeface="Montserrat"/>
              </a:rPr>
              <a:t>The user is given the option to choose between the current location they are at or another location to add the storywalk to . The user chooses the </a:t>
            </a:r>
            <a:r>
              <a:rPr b="1" lang="en" sz="1430">
                <a:latin typeface="Montserrat"/>
                <a:ea typeface="Montserrat"/>
                <a:cs typeface="Montserrat"/>
                <a:sym typeface="Montserrat"/>
              </a:rPr>
              <a:t>current location</a:t>
            </a:r>
            <a:r>
              <a:rPr lang="en" sz="1430">
                <a:latin typeface="Montserrat"/>
                <a:ea typeface="Montserrat"/>
                <a:cs typeface="Montserrat"/>
                <a:sym typeface="Montserrat"/>
              </a:rPr>
              <a:t> option.</a:t>
            </a:r>
            <a:endParaRPr sz="1430">
              <a:latin typeface="Montserrat"/>
              <a:ea typeface="Montserrat"/>
              <a:cs typeface="Montserrat"/>
              <a:sym typeface="Montserrat"/>
            </a:endParaRPr>
          </a:p>
          <a:p>
            <a:pPr indent="0" lvl="0" marL="0" rtl="0" algn="l">
              <a:lnSpc>
                <a:spcPct val="105000"/>
              </a:lnSpc>
              <a:spcBef>
                <a:spcPts val="1200"/>
              </a:spcBef>
              <a:spcAft>
                <a:spcPts val="0"/>
              </a:spcAft>
              <a:buSzPts val="935"/>
              <a:buNone/>
            </a:pPr>
            <a:r>
              <a:rPr b="1" lang="en" sz="1430">
                <a:latin typeface="Montserrat"/>
                <a:ea typeface="Montserrat"/>
                <a:cs typeface="Montserrat"/>
                <a:sym typeface="Montserrat"/>
              </a:rPr>
              <a:t>Step 3 :</a:t>
            </a:r>
            <a:r>
              <a:rPr lang="en" sz="1430">
                <a:latin typeface="Montserrat"/>
                <a:ea typeface="Montserrat"/>
                <a:cs typeface="Montserrat"/>
                <a:sym typeface="Montserrat"/>
              </a:rPr>
              <a:t> </a:t>
            </a:r>
            <a:r>
              <a:rPr lang="en" sz="1430">
                <a:latin typeface="Montserrat"/>
                <a:ea typeface="Montserrat"/>
                <a:cs typeface="Montserrat"/>
                <a:sym typeface="Montserrat"/>
              </a:rPr>
              <a:t>They are asked to add the description of the checkpoint and the time period that they are creating the story walk from. The user adds the description</a:t>
            </a:r>
            <a:r>
              <a:rPr b="1" lang="en" sz="1430">
                <a:latin typeface="Montserrat"/>
                <a:ea typeface="Montserrat"/>
                <a:cs typeface="Montserrat"/>
                <a:sym typeface="Montserrat"/>
              </a:rPr>
              <a:t> </a:t>
            </a:r>
            <a:r>
              <a:rPr lang="en" sz="1430">
                <a:latin typeface="Montserrat"/>
                <a:ea typeface="Montserrat"/>
                <a:cs typeface="Montserrat"/>
                <a:sym typeface="Montserrat"/>
              </a:rPr>
              <a:t>and the time period and </a:t>
            </a:r>
            <a:r>
              <a:rPr b="1" lang="en" sz="1430">
                <a:latin typeface="Montserrat"/>
                <a:ea typeface="Montserrat"/>
                <a:cs typeface="Montserrat"/>
                <a:sym typeface="Montserrat"/>
              </a:rPr>
              <a:t>clicks next</a:t>
            </a:r>
            <a:r>
              <a:rPr lang="en" sz="1430">
                <a:latin typeface="Montserrat"/>
                <a:ea typeface="Montserrat"/>
                <a:cs typeface="Montserrat"/>
                <a:sym typeface="Montserrat"/>
              </a:rPr>
              <a:t>. </a:t>
            </a:r>
            <a:endParaRPr sz="1430">
              <a:latin typeface="Montserrat"/>
              <a:ea typeface="Montserrat"/>
              <a:cs typeface="Montserrat"/>
              <a:sym typeface="Montserrat"/>
            </a:endParaRPr>
          </a:p>
          <a:p>
            <a:pPr indent="0" lvl="0" marL="0" rtl="0" algn="l">
              <a:lnSpc>
                <a:spcPct val="105000"/>
              </a:lnSpc>
              <a:spcBef>
                <a:spcPts val="1200"/>
              </a:spcBef>
              <a:spcAft>
                <a:spcPts val="0"/>
              </a:spcAft>
              <a:buSzPts val="935"/>
              <a:buNone/>
            </a:pPr>
            <a:r>
              <a:rPr b="1" lang="en" sz="1430">
                <a:latin typeface="Montserrat"/>
                <a:ea typeface="Montserrat"/>
                <a:cs typeface="Montserrat"/>
                <a:sym typeface="Montserrat"/>
              </a:rPr>
              <a:t>Step 4 :</a:t>
            </a:r>
            <a:r>
              <a:rPr lang="en" sz="1430">
                <a:latin typeface="Montserrat"/>
                <a:ea typeface="Montserrat"/>
                <a:cs typeface="Montserrat"/>
                <a:sym typeface="Montserrat"/>
              </a:rPr>
              <a:t> They are given the option to add an avatar or an element to the scene. They can do both. The user picks </a:t>
            </a:r>
            <a:r>
              <a:rPr b="1" lang="en" sz="1430">
                <a:latin typeface="Montserrat"/>
                <a:ea typeface="Montserrat"/>
                <a:cs typeface="Montserrat"/>
                <a:sym typeface="Montserrat"/>
              </a:rPr>
              <a:t>add an avatar</a:t>
            </a:r>
            <a:r>
              <a:rPr lang="en" sz="1430">
                <a:latin typeface="Montserrat"/>
                <a:ea typeface="Montserrat"/>
                <a:cs typeface="Montserrat"/>
                <a:sym typeface="Montserrat"/>
              </a:rPr>
              <a:t>.</a:t>
            </a:r>
            <a:endParaRPr sz="1430">
              <a:latin typeface="Montserrat"/>
              <a:ea typeface="Montserrat"/>
              <a:cs typeface="Montserrat"/>
              <a:sym typeface="Montserrat"/>
            </a:endParaRPr>
          </a:p>
          <a:p>
            <a:pPr indent="0" lvl="0" marL="0" rtl="0" algn="l">
              <a:lnSpc>
                <a:spcPct val="105000"/>
              </a:lnSpc>
              <a:spcBef>
                <a:spcPts val="1200"/>
              </a:spcBef>
              <a:spcAft>
                <a:spcPts val="1200"/>
              </a:spcAft>
              <a:buSzPts val="935"/>
              <a:buNone/>
            </a:pPr>
            <a:r>
              <a:rPr b="1" lang="en" sz="1430">
                <a:latin typeface="Montserrat"/>
                <a:ea typeface="Montserrat"/>
                <a:cs typeface="Montserrat"/>
                <a:sym typeface="Montserrat"/>
              </a:rPr>
              <a:t>Step 5 :</a:t>
            </a:r>
            <a:r>
              <a:rPr lang="en" sz="1430">
                <a:latin typeface="Montserrat"/>
                <a:ea typeface="Montserrat"/>
                <a:cs typeface="Montserrat"/>
                <a:sym typeface="Montserrat"/>
              </a:rPr>
              <a:t> While adding an avatar to the scene they are able to choose from an avatar library or </a:t>
            </a:r>
            <a:r>
              <a:rPr b="1" lang="en" sz="1430">
                <a:latin typeface="Montserrat"/>
                <a:ea typeface="Montserrat"/>
                <a:cs typeface="Montserrat"/>
                <a:sym typeface="Montserrat"/>
              </a:rPr>
              <a:t>create their own avatar</a:t>
            </a:r>
            <a:r>
              <a:rPr lang="en" sz="1430">
                <a:latin typeface="Montserrat"/>
                <a:ea typeface="Montserrat"/>
                <a:cs typeface="Montserrat"/>
                <a:sym typeface="Montserrat"/>
              </a:rPr>
              <a:t> and are asked to add a description and dialogs for the avatar. After choosing and adding these the user clicks</a:t>
            </a:r>
            <a:r>
              <a:rPr b="1" lang="en" sz="1430">
                <a:latin typeface="Montserrat"/>
                <a:ea typeface="Montserrat"/>
                <a:cs typeface="Montserrat"/>
                <a:sym typeface="Montserrat"/>
              </a:rPr>
              <a:t> next</a:t>
            </a:r>
            <a:r>
              <a:rPr lang="en" sz="1430">
                <a:latin typeface="Montserrat"/>
                <a:ea typeface="Montserrat"/>
                <a:cs typeface="Montserrat"/>
                <a:sym typeface="Montserrat"/>
              </a:rPr>
              <a:t>.</a:t>
            </a:r>
            <a:endParaRPr sz="1430">
              <a:latin typeface="Montserrat"/>
              <a:ea typeface="Montserrat"/>
              <a:cs typeface="Montserrat"/>
              <a:sym typeface="Montserrat"/>
            </a:endParaRPr>
          </a:p>
        </p:txBody>
      </p:sp>
      <p:sp>
        <p:nvSpPr>
          <p:cNvPr id="80" name="Google Shape;80;p15"/>
          <p:cNvSpPr txBox="1"/>
          <p:nvPr/>
        </p:nvSpPr>
        <p:spPr>
          <a:xfrm>
            <a:off x="7974075" y="4469750"/>
            <a:ext cx="110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Playfair Display"/>
                <a:ea typeface="Playfair Display"/>
                <a:cs typeface="Playfair Display"/>
                <a:sym typeface="Playfair Display"/>
              </a:rPr>
              <a:t>Continued...</a:t>
            </a:r>
            <a:endParaRPr sz="1200"/>
          </a:p>
        </p:txBody>
      </p:sp>
      <p:sp>
        <p:nvSpPr>
          <p:cNvPr id="81" name="Google Shape;81;p1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nvSpPr>
        <p:spPr>
          <a:xfrm>
            <a:off x="231050" y="2762650"/>
            <a:ext cx="7243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latin typeface="Lato"/>
              <a:ea typeface="Lato"/>
              <a:cs typeface="Lato"/>
              <a:sym typeface="Lato"/>
            </a:endParaRPr>
          </a:p>
        </p:txBody>
      </p:sp>
      <p:sp>
        <p:nvSpPr>
          <p:cNvPr id="87" name="Google Shape;87;p16"/>
          <p:cNvSpPr txBox="1"/>
          <p:nvPr>
            <p:ph idx="1" type="body"/>
          </p:nvPr>
        </p:nvSpPr>
        <p:spPr>
          <a:xfrm>
            <a:off x="367250" y="707850"/>
            <a:ext cx="8520600" cy="372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rgbClr val="000000"/>
                </a:solidFill>
                <a:latin typeface="Montserrat"/>
                <a:ea typeface="Montserrat"/>
                <a:cs typeface="Montserrat"/>
                <a:sym typeface="Montserrat"/>
              </a:rPr>
              <a:t>Step 6 :</a:t>
            </a:r>
            <a:r>
              <a:rPr lang="en" sz="1400">
                <a:solidFill>
                  <a:srgbClr val="000000"/>
                </a:solidFill>
                <a:latin typeface="Montserrat"/>
                <a:ea typeface="Montserrat"/>
                <a:cs typeface="Montserrat"/>
                <a:sym typeface="Montserrat"/>
              </a:rPr>
              <a:t> While adding an element to the screen the user is able to choose from an element library from which they can select the various elements they want to add to the scene. The user selects a few elements and clicks </a:t>
            </a:r>
            <a:r>
              <a:rPr b="1" lang="en" sz="1400">
                <a:solidFill>
                  <a:srgbClr val="000000"/>
                </a:solidFill>
                <a:latin typeface="Montserrat"/>
                <a:ea typeface="Montserrat"/>
                <a:cs typeface="Montserrat"/>
                <a:sym typeface="Montserrat"/>
              </a:rPr>
              <a:t>next</a:t>
            </a:r>
            <a:r>
              <a:rPr lang="en" sz="1400">
                <a:solidFill>
                  <a:srgbClr val="000000"/>
                </a:solidFill>
                <a:latin typeface="Montserrat"/>
                <a:ea typeface="Montserrat"/>
                <a:cs typeface="Montserrat"/>
                <a:sym typeface="Montserrat"/>
              </a:rPr>
              <a:t>.</a:t>
            </a:r>
            <a:endParaRPr sz="1400">
              <a:solidFill>
                <a:srgbClr val="000000"/>
              </a:solidFill>
              <a:latin typeface="Montserrat"/>
              <a:ea typeface="Montserrat"/>
              <a:cs typeface="Montserrat"/>
              <a:sym typeface="Montserrat"/>
            </a:endParaRPr>
          </a:p>
          <a:p>
            <a:pPr indent="0" lvl="0" marL="0" rtl="0" algn="l">
              <a:spcBef>
                <a:spcPts val="1200"/>
              </a:spcBef>
              <a:spcAft>
                <a:spcPts val="0"/>
              </a:spcAft>
              <a:buNone/>
            </a:pPr>
            <a:r>
              <a:rPr b="1" lang="en" sz="1400">
                <a:solidFill>
                  <a:srgbClr val="000000"/>
                </a:solidFill>
                <a:latin typeface="Montserrat"/>
                <a:ea typeface="Montserrat"/>
                <a:cs typeface="Montserrat"/>
                <a:sym typeface="Montserrat"/>
              </a:rPr>
              <a:t>Step 7 :</a:t>
            </a:r>
            <a:r>
              <a:rPr lang="en" sz="1400">
                <a:solidFill>
                  <a:srgbClr val="000000"/>
                </a:solidFill>
                <a:latin typeface="Montserrat"/>
                <a:ea typeface="Montserrat"/>
                <a:cs typeface="Montserrat"/>
                <a:sym typeface="Montserrat"/>
              </a:rPr>
              <a:t> The user is then taken to his camera from which he is able to add elements onto the space in real time while being able to edit aspects of the elements. The user places all the elements that they picked into the scene via the camera with the proper orientation. The user clicks </a:t>
            </a:r>
            <a:r>
              <a:rPr b="1" lang="en" sz="1400">
                <a:solidFill>
                  <a:srgbClr val="000000"/>
                </a:solidFill>
                <a:latin typeface="Montserrat"/>
                <a:ea typeface="Montserrat"/>
                <a:cs typeface="Montserrat"/>
                <a:sym typeface="Montserrat"/>
              </a:rPr>
              <a:t>done</a:t>
            </a:r>
            <a:r>
              <a:rPr lang="en" sz="1400">
                <a:solidFill>
                  <a:srgbClr val="000000"/>
                </a:solidFill>
                <a:latin typeface="Montserrat"/>
                <a:ea typeface="Montserrat"/>
                <a:cs typeface="Montserrat"/>
                <a:sym typeface="Montserrat"/>
              </a:rPr>
              <a:t>.</a:t>
            </a:r>
            <a:endParaRPr sz="1400">
              <a:solidFill>
                <a:srgbClr val="000000"/>
              </a:solidFill>
              <a:latin typeface="Montserrat"/>
              <a:ea typeface="Montserrat"/>
              <a:cs typeface="Montserrat"/>
              <a:sym typeface="Montserrat"/>
            </a:endParaRPr>
          </a:p>
          <a:p>
            <a:pPr indent="0" lvl="0" marL="0" rtl="0" algn="l">
              <a:spcBef>
                <a:spcPts val="1200"/>
              </a:spcBef>
              <a:spcAft>
                <a:spcPts val="0"/>
              </a:spcAft>
              <a:buNone/>
            </a:pPr>
            <a:r>
              <a:rPr b="1" lang="en" sz="1400">
                <a:solidFill>
                  <a:srgbClr val="000000"/>
                </a:solidFill>
                <a:latin typeface="Montserrat"/>
                <a:ea typeface="Montserrat"/>
                <a:cs typeface="Montserrat"/>
                <a:sym typeface="Montserrat"/>
              </a:rPr>
              <a:t>Step 8 :</a:t>
            </a:r>
            <a:r>
              <a:rPr lang="en" sz="1400">
                <a:solidFill>
                  <a:srgbClr val="000000"/>
                </a:solidFill>
                <a:latin typeface="Montserrat"/>
                <a:ea typeface="Montserrat"/>
                <a:cs typeface="Montserrat"/>
                <a:sym typeface="Montserrat"/>
              </a:rPr>
              <a:t> The user is asked to add a path the viewer's need to follow to complete the storywalk that the user has created. The user adds a path on the map and clicks </a:t>
            </a:r>
            <a:r>
              <a:rPr b="1" lang="en" sz="1400">
                <a:solidFill>
                  <a:srgbClr val="000000"/>
                </a:solidFill>
                <a:latin typeface="Montserrat"/>
                <a:ea typeface="Montserrat"/>
                <a:cs typeface="Montserrat"/>
                <a:sym typeface="Montserrat"/>
              </a:rPr>
              <a:t>next</a:t>
            </a:r>
            <a:r>
              <a:rPr lang="en" sz="1400">
                <a:solidFill>
                  <a:srgbClr val="000000"/>
                </a:solidFill>
                <a:latin typeface="Montserrat"/>
                <a:ea typeface="Montserrat"/>
                <a:cs typeface="Montserrat"/>
                <a:sym typeface="Montserrat"/>
              </a:rPr>
              <a:t>.</a:t>
            </a:r>
            <a:endParaRPr sz="1400">
              <a:solidFill>
                <a:srgbClr val="000000"/>
              </a:solidFill>
              <a:latin typeface="Montserrat"/>
              <a:ea typeface="Montserrat"/>
              <a:cs typeface="Montserrat"/>
              <a:sym typeface="Montserrat"/>
            </a:endParaRPr>
          </a:p>
          <a:p>
            <a:pPr indent="0" lvl="0" marL="0" rtl="0" algn="l">
              <a:spcBef>
                <a:spcPts val="1200"/>
              </a:spcBef>
              <a:spcAft>
                <a:spcPts val="1200"/>
              </a:spcAft>
              <a:buNone/>
            </a:pPr>
            <a:r>
              <a:rPr b="1" lang="en" sz="1400">
                <a:solidFill>
                  <a:srgbClr val="000000"/>
                </a:solidFill>
                <a:latin typeface="Montserrat"/>
                <a:ea typeface="Montserrat"/>
                <a:cs typeface="Montserrat"/>
                <a:sym typeface="Montserrat"/>
              </a:rPr>
              <a:t>Step 9 :</a:t>
            </a:r>
            <a:r>
              <a:rPr lang="en" sz="1400">
                <a:solidFill>
                  <a:srgbClr val="000000"/>
                </a:solidFill>
                <a:latin typeface="Montserrat"/>
                <a:ea typeface="Montserrat"/>
                <a:cs typeface="Montserrat"/>
                <a:sym typeface="Montserrat"/>
              </a:rPr>
              <a:t> The user is presented with a screen which tells them that their checkpoint has been added and they are asked whether they want to create another checkpoint or</a:t>
            </a:r>
            <a:r>
              <a:rPr b="1" lang="en" sz="1400">
                <a:solidFill>
                  <a:srgbClr val="000000"/>
                </a:solidFill>
                <a:latin typeface="Montserrat"/>
                <a:ea typeface="Montserrat"/>
                <a:cs typeface="Montserrat"/>
                <a:sym typeface="Montserrat"/>
              </a:rPr>
              <a:t> finish</a:t>
            </a:r>
            <a:r>
              <a:rPr lang="en" sz="1400">
                <a:solidFill>
                  <a:srgbClr val="000000"/>
                </a:solidFill>
                <a:latin typeface="Montserrat"/>
                <a:ea typeface="Montserrat"/>
                <a:cs typeface="Montserrat"/>
                <a:sym typeface="Montserrat"/>
              </a:rPr>
              <a:t> their storywalk.</a:t>
            </a:r>
            <a:endParaRPr sz="1400">
              <a:solidFill>
                <a:srgbClr val="000000"/>
              </a:solidFill>
              <a:latin typeface="Montserrat"/>
              <a:ea typeface="Montserrat"/>
              <a:cs typeface="Montserrat"/>
              <a:sym typeface="Montserrat"/>
            </a:endParaRPr>
          </a:p>
        </p:txBody>
      </p:sp>
      <p:sp>
        <p:nvSpPr>
          <p:cNvPr id="88" name="Google Shape;88;p1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16105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Link to Clickable Prototype</a:t>
            </a:r>
            <a:endParaRPr>
              <a:latin typeface="Montserrat"/>
              <a:ea typeface="Montserrat"/>
              <a:cs typeface="Montserrat"/>
              <a:sym typeface="Montserrat"/>
            </a:endParaRPr>
          </a:p>
        </p:txBody>
      </p:sp>
      <p:sp>
        <p:nvSpPr>
          <p:cNvPr id="94" name="Google Shape;94;p17"/>
          <p:cNvSpPr txBox="1"/>
          <p:nvPr>
            <p:ph idx="1" type="body"/>
          </p:nvPr>
        </p:nvSpPr>
        <p:spPr>
          <a:xfrm>
            <a:off x="311700" y="2371675"/>
            <a:ext cx="8520600" cy="12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Niran Hi-fi Prototype</a:t>
            </a:r>
            <a:endParaRPr/>
          </a:p>
          <a:p>
            <a:pPr indent="0" lvl="0" marL="0" rtl="0" algn="l">
              <a:spcBef>
                <a:spcPts val="1200"/>
              </a:spcBef>
              <a:spcAft>
                <a:spcPts val="1200"/>
              </a:spcAft>
              <a:buNone/>
            </a:pPr>
            <a:r>
              <a:t/>
            </a:r>
            <a:endParaRPr/>
          </a:p>
        </p:txBody>
      </p:sp>
      <p:sp>
        <p:nvSpPr>
          <p:cNvPr id="95" name="Google Shape;95;p1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1" name="Google Shape;101;p18"/>
          <p:cNvPicPr preferRelativeResize="0"/>
          <p:nvPr/>
        </p:nvPicPr>
        <p:blipFill>
          <a:blip r:embed="rId3">
            <a:alphaModFix/>
          </a:blip>
          <a:stretch>
            <a:fillRect/>
          </a:stretch>
        </p:blipFill>
        <p:spPr>
          <a:xfrm>
            <a:off x="5964675" y="322163"/>
            <a:ext cx="2078225" cy="4499174"/>
          </a:xfrm>
          <a:prstGeom prst="rect">
            <a:avLst/>
          </a:prstGeom>
          <a:noFill/>
          <a:ln>
            <a:noFill/>
          </a:ln>
        </p:spPr>
      </p:pic>
      <p:sp>
        <p:nvSpPr>
          <p:cNvPr id="102" name="Google Shape;102;p18"/>
          <p:cNvSpPr txBox="1"/>
          <p:nvPr/>
        </p:nvSpPr>
        <p:spPr>
          <a:xfrm>
            <a:off x="327025" y="1184225"/>
            <a:ext cx="36549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Montserrat"/>
              <a:buAutoNum type="arabicPeriod"/>
            </a:pPr>
            <a:r>
              <a:rPr lang="en" sz="1200">
                <a:latin typeface="Montserrat"/>
                <a:ea typeface="Montserrat"/>
                <a:cs typeface="Montserrat"/>
                <a:sym typeface="Montserrat"/>
              </a:rPr>
              <a:t>Click </a:t>
            </a:r>
            <a:r>
              <a:rPr b="1" lang="en" sz="1200">
                <a:latin typeface="Montserrat"/>
                <a:ea typeface="Montserrat"/>
                <a:cs typeface="Montserrat"/>
                <a:sym typeface="Montserrat"/>
              </a:rPr>
              <a:t>Create Storywalk</a:t>
            </a:r>
            <a:endParaRPr b="1" sz="12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nvSpPr>
        <p:spPr>
          <a:xfrm>
            <a:off x="327025" y="1184225"/>
            <a:ext cx="36549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Montserrat"/>
              <a:buAutoNum type="arabicPeriod"/>
            </a:pPr>
            <a:r>
              <a:rPr lang="en" sz="1200">
                <a:latin typeface="Montserrat"/>
                <a:ea typeface="Montserrat"/>
                <a:cs typeface="Montserrat"/>
                <a:sym typeface="Montserrat"/>
              </a:rPr>
              <a:t>Click </a:t>
            </a:r>
            <a:r>
              <a:rPr b="1" lang="en" sz="1200">
                <a:latin typeface="Montserrat"/>
                <a:ea typeface="Montserrat"/>
                <a:cs typeface="Montserrat"/>
                <a:sym typeface="Montserrat"/>
              </a:rPr>
              <a:t>Current Location</a:t>
            </a:r>
            <a:r>
              <a:rPr lang="en" sz="1200">
                <a:latin typeface="Montserrat"/>
                <a:ea typeface="Montserrat"/>
                <a:cs typeface="Montserrat"/>
                <a:sym typeface="Montserrat"/>
              </a:rPr>
              <a:t>.</a:t>
            </a:r>
            <a:endParaRPr sz="1200">
              <a:latin typeface="Montserrat"/>
              <a:ea typeface="Montserrat"/>
              <a:cs typeface="Montserrat"/>
              <a:sym typeface="Montserrat"/>
            </a:endParaRPr>
          </a:p>
        </p:txBody>
      </p:sp>
      <p:sp>
        <p:nvSpPr>
          <p:cNvPr id="108" name="Google Shape;108;p1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9" name="Google Shape;109;p19"/>
          <p:cNvPicPr preferRelativeResize="0"/>
          <p:nvPr/>
        </p:nvPicPr>
        <p:blipFill>
          <a:blip r:embed="rId3">
            <a:alphaModFix/>
          </a:blip>
          <a:stretch>
            <a:fillRect/>
          </a:stretch>
        </p:blipFill>
        <p:spPr>
          <a:xfrm>
            <a:off x="5964675" y="304025"/>
            <a:ext cx="2078225" cy="44991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5" name="Google Shape;115;p20"/>
          <p:cNvSpPr txBox="1"/>
          <p:nvPr/>
        </p:nvSpPr>
        <p:spPr>
          <a:xfrm>
            <a:off x="327025" y="1184225"/>
            <a:ext cx="3654900" cy="14775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Add text to </a:t>
            </a:r>
            <a:r>
              <a:rPr b="1" lang="en" sz="1200">
                <a:latin typeface="Montserrat"/>
                <a:ea typeface="Montserrat"/>
                <a:cs typeface="Montserrat"/>
                <a:sym typeface="Montserrat"/>
              </a:rPr>
              <a:t>Add Description</a:t>
            </a:r>
            <a:r>
              <a:rPr lang="en" sz="1200">
                <a:latin typeface="Montserrat"/>
                <a:ea typeface="Montserrat"/>
                <a:cs typeface="Montserrat"/>
                <a:sym typeface="Montserrat"/>
              </a:rPr>
              <a:t>.</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Click </a:t>
            </a:r>
            <a:r>
              <a:rPr b="1" lang="en" sz="1200">
                <a:latin typeface="Montserrat"/>
                <a:ea typeface="Montserrat"/>
                <a:cs typeface="Montserrat"/>
                <a:sym typeface="Montserrat"/>
              </a:rPr>
              <a:t>plus</a:t>
            </a:r>
            <a:r>
              <a:rPr lang="en" sz="1200">
                <a:latin typeface="Montserrat"/>
                <a:ea typeface="Montserrat"/>
                <a:cs typeface="Montserrat"/>
                <a:sym typeface="Montserrat"/>
              </a:rPr>
              <a:t> button.</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Select time period by either typing it or clicking the </a:t>
            </a:r>
            <a:r>
              <a:rPr b="1" lang="en" sz="1200">
                <a:latin typeface="Montserrat"/>
                <a:ea typeface="Montserrat"/>
                <a:cs typeface="Montserrat"/>
                <a:sym typeface="Montserrat"/>
              </a:rPr>
              <a:t>calendar</a:t>
            </a:r>
            <a:r>
              <a:rPr lang="en" sz="1200">
                <a:latin typeface="Montserrat"/>
                <a:ea typeface="Montserrat"/>
                <a:cs typeface="Montserrat"/>
                <a:sym typeface="Montserrat"/>
              </a:rPr>
              <a:t> button.</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Click </a:t>
            </a:r>
            <a:r>
              <a:rPr b="1" lang="en" sz="1200">
                <a:latin typeface="Montserrat"/>
                <a:ea typeface="Montserrat"/>
                <a:cs typeface="Montserrat"/>
                <a:sym typeface="Montserrat"/>
              </a:rPr>
              <a:t>Next</a:t>
            </a:r>
            <a:endParaRPr b="1" sz="1200">
              <a:latin typeface="Montserrat"/>
              <a:ea typeface="Montserrat"/>
              <a:cs typeface="Montserrat"/>
              <a:sym typeface="Montserrat"/>
            </a:endParaRPr>
          </a:p>
        </p:txBody>
      </p:sp>
      <p:pic>
        <p:nvPicPr>
          <p:cNvPr id="116" name="Google Shape;116;p20"/>
          <p:cNvPicPr preferRelativeResize="0"/>
          <p:nvPr/>
        </p:nvPicPr>
        <p:blipFill>
          <a:blip r:embed="rId3">
            <a:alphaModFix/>
          </a:blip>
          <a:stretch>
            <a:fillRect/>
          </a:stretch>
        </p:blipFill>
        <p:spPr>
          <a:xfrm>
            <a:off x="5964675" y="304025"/>
            <a:ext cx="2078225" cy="44991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2" name="Google Shape;122;p21"/>
          <p:cNvPicPr preferRelativeResize="0"/>
          <p:nvPr/>
        </p:nvPicPr>
        <p:blipFill>
          <a:blip r:embed="rId3">
            <a:alphaModFix/>
          </a:blip>
          <a:stretch>
            <a:fillRect/>
          </a:stretch>
        </p:blipFill>
        <p:spPr>
          <a:xfrm>
            <a:off x="5964675" y="304025"/>
            <a:ext cx="2078225" cy="4499169"/>
          </a:xfrm>
          <a:prstGeom prst="rect">
            <a:avLst/>
          </a:prstGeom>
          <a:noFill/>
          <a:ln>
            <a:noFill/>
          </a:ln>
        </p:spPr>
      </p:pic>
      <p:sp>
        <p:nvSpPr>
          <p:cNvPr id="123" name="Google Shape;123;p21"/>
          <p:cNvSpPr txBox="1"/>
          <p:nvPr/>
        </p:nvSpPr>
        <p:spPr>
          <a:xfrm>
            <a:off x="327025" y="1184225"/>
            <a:ext cx="3654900" cy="6465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Montserrat"/>
              <a:buAutoNum type="arabicPeriod"/>
            </a:pPr>
            <a:r>
              <a:rPr lang="en" sz="1200">
                <a:latin typeface="Montserrat"/>
                <a:ea typeface="Montserrat"/>
                <a:cs typeface="Montserrat"/>
                <a:sym typeface="Montserrat"/>
              </a:rPr>
              <a:t>Click </a:t>
            </a:r>
            <a:r>
              <a:rPr b="1" lang="en" sz="1200">
                <a:latin typeface="Montserrat"/>
                <a:ea typeface="Montserrat"/>
                <a:cs typeface="Montserrat"/>
                <a:sym typeface="Montserrat"/>
              </a:rPr>
              <a:t>Add an AVATAR </a:t>
            </a:r>
            <a:r>
              <a:rPr lang="en" sz="1200">
                <a:latin typeface="Montserrat"/>
                <a:ea typeface="Montserrat"/>
                <a:cs typeface="Montserrat"/>
                <a:sym typeface="Montserrat"/>
              </a:rPr>
              <a:t>or </a:t>
            </a:r>
            <a:r>
              <a:rPr b="1" lang="en" sz="1200">
                <a:latin typeface="Montserrat"/>
                <a:ea typeface="Montserrat"/>
                <a:cs typeface="Montserrat"/>
                <a:sym typeface="Montserrat"/>
              </a:rPr>
              <a:t>Add an element to Scene</a:t>
            </a:r>
            <a:r>
              <a:rPr lang="en" sz="1200">
                <a:latin typeface="Montserrat"/>
                <a:ea typeface="Montserrat"/>
                <a:cs typeface="Montserrat"/>
                <a:sym typeface="Montserrat"/>
              </a:rPr>
              <a:t>.</a:t>
            </a:r>
            <a:endParaRPr b="1" sz="12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F9D3E"/>
      </a:dk1>
      <a:lt1>
        <a:srgbClr val="FFFCF9"/>
      </a:lt1>
      <a:dk2>
        <a:srgbClr val="222222"/>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